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45" r:id="rId3"/>
    <p:sldId id="273" r:id="rId4"/>
    <p:sldId id="351" r:id="rId5"/>
    <p:sldId id="274" r:id="rId6"/>
    <p:sldId id="275" r:id="rId7"/>
    <p:sldId id="276" r:id="rId8"/>
    <p:sldId id="264" r:id="rId9"/>
    <p:sldId id="266" r:id="rId10"/>
    <p:sldId id="347" r:id="rId11"/>
    <p:sldId id="348" r:id="rId12"/>
    <p:sldId id="267" r:id="rId13"/>
    <p:sldId id="268" r:id="rId14"/>
    <p:sldId id="269" r:id="rId15"/>
    <p:sldId id="270" r:id="rId16"/>
    <p:sldId id="271" r:id="rId17"/>
    <p:sldId id="327" r:id="rId18"/>
    <p:sldId id="328" r:id="rId19"/>
    <p:sldId id="265" r:id="rId20"/>
    <p:sldId id="277" r:id="rId21"/>
    <p:sldId id="349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9" r:id="rId30"/>
    <p:sldId id="300" r:id="rId31"/>
    <p:sldId id="294" r:id="rId32"/>
    <p:sldId id="295" r:id="rId33"/>
    <p:sldId id="301" r:id="rId34"/>
    <p:sldId id="303" r:id="rId35"/>
    <p:sldId id="296" r:id="rId36"/>
    <p:sldId id="329" r:id="rId37"/>
    <p:sldId id="297" r:id="rId38"/>
    <p:sldId id="330" r:id="rId39"/>
    <p:sldId id="333" r:id="rId40"/>
    <p:sldId id="350" r:id="rId41"/>
    <p:sldId id="305" r:id="rId42"/>
    <p:sldId id="308" r:id="rId43"/>
    <p:sldId id="309" r:id="rId44"/>
    <p:sldId id="312" r:id="rId45"/>
    <p:sldId id="313" r:id="rId46"/>
    <p:sldId id="331" r:id="rId47"/>
    <p:sldId id="311" r:id="rId48"/>
    <p:sldId id="317" r:id="rId49"/>
    <p:sldId id="318" r:id="rId50"/>
    <p:sldId id="319" r:id="rId51"/>
    <p:sldId id="32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0000FF"/>
    <a:srgbClr val="984807"/>
    <a:srgbClr val="FF9900"/>
    <a:srgbClr val="009900"/>
    <a:srgbClr val="6600FF"/>
    <a:srgbClr val="800000"/>
    <a:srgbClr val="CC0066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88" autoAdjust="0"/>
    <p:restoredTop sz="94660"/>
  </p:normalViewPr>
  <p:slideViewPr>
    <p:cSldViewPr>
      <p:cViewPr>
        <p:scale>
          <a:sx n="49" d="100"/>
          <a:sy n="49" d="100"/>
        </p:scale>
        <p:origin x="-186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E55C0-6982-4DFE-9AE3-9A4B9713F305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744" y="-71462"/>
            <a:ext cx="9165600" cy="693529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929190" y="71414"/>
            <a:ext cx="4143404" cy="642942"/>
          </a:xfrm>
          <a:prstGeom prst="rect">
            <a:avLst/>
          </a:prstGeom>
          <a:gradFill flip="none" rotWithShape="1">
            <a:gsLst>
              <a:gs pos="22000">
                <a:schemeClr val="tx2">
                  <a:lumMod val="50000"/>
                  <a:alpha val="76000"/>
                </a:scheme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10 </a:t>
            </a:r>
            <a:r>
              <a:rPr lang="en-US" sz="200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JamadilAkhir</a:t>
            </a:r>
            <a:r>
              <a:rPr lang="en-US" sz="200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, 1432 / 13 Mei, 2011</a:t>
            </a:r>
          </a:p>
          <a:p>
            <a:pPr algn="r"/>
            <a:r>
              <a:rPr lang="en-US" sz="200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http://jheatweb.terengganu.gov.my</a:t>
            </a:r>
            <a:endParaRPr lang="ms-MY" sz="200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" y="-1604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Kejayaan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warga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pendidik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diraikan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sebagai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……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1285852" y="5143512"/>
            <a:ext cx="7500990" cy="1000132"/>
          </a:xfrm>
          <a:prstGeom prst="snip2SameRect">
            <a:avLst>
              <a:gd name="adj1" fmla="val 25365"/>
              <a:gd name="adj2" fmla="val 23182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Agama ,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Bangsa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Negara</a:t>
            </a:r>
            <a:endParaRPr lang="ms-MY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Curved Left Arrow 6"/>
          <p:cNvSpPr/>
          <p:nvPr/>
        </p:nvSpPr>
        <p:spPr>
          <a:xfrm rot="12667687" flipV="1">
            <a:off x="167406" y="3080106"/>
            <a:ext cx="2076025" cy="2953909"/>
          </a:xfrm>
          <a:prstGeom prst="curvedLeftArrow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500034" y="2786058"/>
            <a:ext cx="7429552" cy="1571636"/>
          </a:xfrm>
          <a:prstGeom prst="snip2SameRect">
            <a:avLst>
              <a:gd name="adj1" fmla="val 25365"/>
              <a:gd name="adj2" fmla="val 23182"/>
            </a:avLst>
          </a:prstGeom>
          <a:solidFill>
            <a:srgbClr val="0000FF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Jasa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Pengorbanan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mendidik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anak-anak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bangsa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menjadi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manusia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berguna</a:t>
            </a:r>
            <a:endParaRPr lang="ms-MY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6" name="Curved Left Arrow 15"/>
          <p:cNvSpPr/>
          <p:nvPr/>
        </p:nvSpPr>
        <p:spPr>
          <a:xfrm rot="8932313" flipH="1" flipV="1">
            <a:off x="6833913" y="1419405"/>
            <a:ext cx="1779361" cy="2548886"/>
          </a:xfrm>
          <a:prstGeom prst="curvedLeftArrow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214282" y="1357298"/>
            <a:ext cx="8715436" cy="1071570"/>
          </a:xfrm>
          <a:prstGeom prst="snip2DiagRect">
            <a:avLst>
              <a:gd name="adj1" fmla="val 18316"/>
              <a:gd name="adj2" fmla="val 0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PENGHARGAAN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PENGIKTIRAFAN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/>
          <a:srcRect l="1608" t="1076" r="7108"/>
          <a:stretch>
            <a:fillRect/>
          </a:stretch>
        </p:blipFill>
        <p:spPr bwMode="auto">
          <a:xfrm>
            <a:off x="13823" y="0"/>
            <a:ext cx="9144032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1868" y="5643578"/>
            <a:ext cx="542928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10 </a:t>
            </a:r>
            <a:r>
              <a:rPr lang="en-US" sz="200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JamadilAkhir</a:t>
            </a:r>
            <a:r>
              <a:rPr lang="en-US" sz="200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, 1432 / 13 Mei, 2011</a:t>
            </a:r>
          </a:p>
          <a:p>
            <a:pPr algn="r"/>
            <a:r>
              <a:rPr lang="en-US" sz="200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http://jheatweb.terengganu.gov.my</a:t>
            </a:r>
            <a:endParaRPr lang="ms-MY" sz="200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33394" y="142852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Kegembiraan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terguris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laporan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428992" y="1285860"/>
            <a:ext cx="5429288" cy="1785950"/>
          </a:xfrm>
          <a:prstGeom prst="snip2SameRect">
            <a:avLst>
              <a:gd name="adj1" fmla="val 16667"/>
              <a:gd name="adj2" fmla="val 23182"/>
            </a:avLst>
          </a:prstGeom>
          <a:solidFill>
            <a:srgbClr val="0000FF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Kira-kira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6000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pelajar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berisiko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seperti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poteng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sekolah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6" name="Snip Same Side Corner Rectangle 15"/>
          <p:cNvSpPr/>
          <p:nvPr/>
        </p:nvSpPr>
        <p:spPr>
          <a:xfrm>
            <a:off x="3500430" y="3786190"/>
            <a:ext cx="5357850" cy="1714512"/>
          </a:xfrm>
          <a:prstGeom prst="snip2SameRect">
            <a:avLst>
              <a:gd name="adj1" fmla="val 16667"/>
              <a:gd name="adj2" fmla="val 23182"/>
            </a:avLst>
          </a:prstGeom>
          <a:solidFill>
            <a:srgbClr val="0000FF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623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anak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taraf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akibat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pergaulan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bebas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14282" y="1142984"/>
            <a:ext cx="3500462" cy="1928826"/>
          </a:xfrm>
          <a:prstGeom prst="rightArrow">
            <a:avLst>
              <a:gd name="adj1" fmla="val 72985"/>
              <a:gd name="adj2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Akhbar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Tahun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2010</a:t>
            </a:r>
            <a:endParaRPr lang="ms-MY" sz="3000" dirty="0"/>
          </a:p>
        </p:txBody>
      </p:sp>
      <p:sp>
        <p:nvSpPr>
          <p:cNvPr id="10" name="Right Arrow 9"/>
          <p:cNvSpPr/>
          <p:nvPr/>
        </p:nvSpPr>
        <p:spPr>
          <a:xfrm>
            <a:off x="214282" y="3571876"/>
            <a:ext cx="3500462" cy="2000264"/>
          </a:xfrm>
          <a:prstGeom prst="rightArrow">
            <a:avLst>
              <a:gd name="adj1" fmla="val 72985"/>
              <a:gd name="adj2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Jabatan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Pendaftaran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Negara</a:t>
            </a:r>
            <a:endParaRPr lang="ms-MY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" y="20101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Setiap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hari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pelbagai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liputan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terhadap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1571604" y="4286256"/>
            <a:ext cx="6286544" cy="1447800"/>
          </a:xfrm>
          <a:prstGeom prst="snip2SameRect">
            <a:avLst>
              <a:gd name="adj1" fmla="val 16667"/>
              <a:gd name="adj2" fmla="val 23182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Membimbangkan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mencemaskan</a:t>
            </a:r>
            <a:endParaRPr lang="ms-MY" sz="32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Curved Down Arrow 7"/>
          <p:cNvSpPr/>
          <p:nvPr/>
        </p:nvSpPr>
        <p:spPr>
          <a:xfrm rot="17526303" flipH="1">
            <a:off x="44629" y="3297334"/>
            <a:ext cx="2496962" cy="1441715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rot="3646117">
            <a:off x="6469324" y="3424796"/>
            <a:ext cx="2506848" cy="1421781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Snip Same Side Corner Rectangle 12"/>
          <p:cNvSpPr/>
          <p:nvPr/>
        </p:nvSpPr>
        <p:spPr>
          <a:xfrm>
            <a:off x="2143108" y="2928934"/>
            <a:ext cx="4929222" cy="857256"/>
          </a:xfrm>
          <a:prstGeom prst="snip2SameRect">
            <a:avLst>
              <a:gd name="adj1" fmla="val 16667"/>
              <a:gd name="adj2" fmla="val 23182"/>
            </a:avLst>
          </a:prstGeom>
          <a:solidFill>
            <a:srgbClr val="0000FF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Golongan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Remaja</a:t>
            </a:r>
            <a:endParaRPr lang="ms-MY" sz="32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42910" y="1142984"/>
            <a:ext cx="7500990" cy="1714512"/>
          </a:xfrm>
          <a:prstGeom prst="downArrow">
            <a:avLst>
              <a:gd name="adj1" fmla="val 64956"/>
              <a:gd name="adj2" fmla="val 51686"/>
            </a:avLst>
          </a:prstGeom>
          <a:solidFill>
            <a:srgbClr val="FF0066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Peningkatan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kes-kes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gejala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sosial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" y="160358"/>
            <a:ext cx="883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Pelbagai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Usaha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Kerajaan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…..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3500430" y="1428736"/>
            <a:ext cx="5214974" cy="1000132"/>
          </a:xfrm>
          <a:prstGeom prst="snip2SameRect">
            <a:avLst>
              <a:gd name="adj1" fmla="val 16667"/>
              <a:gd name="adj2" fmla="val 23182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08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Undang-Undang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3786182" y="4929198"/>
            <a:ext cx="5000660" cy="1000132"/>
          </a:xfrm>
          <a:prstGeom prst="snip2SameRect">
            <a:avLst>
              <a:gd name="adj1" fmla="val 16667"/>
              <a:gd name="adj2" fmla="val 23182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08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Pendidikan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9349068">
            <a:off x="2757251" y="1717650"/>
            <a:ext cx="1571636" cy="1143008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2" name="Right Arrow 11"/>
          <p:cNvSpPr/>
          <p:nvPr/>
        </p:nvSpPr>
        <p:spPr>
          <a:xfrm rot="2250932" flipV="1">
            <a:off x="2900127" y="4360854"/>
            <a:ext cx="1571636" cy="1143008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5" name="Snip Same Side Corner Rectangle 4"/>
          <p:cNvSpPr/>
          <p:nvPr/>
        </p:nvSpPr>
        <p:spPr>
          <a:xfrm>
            <a:off x="285720" y="2786058"/>
            <a:ext cx="5857916" cy="1785950"/>
          </a:xfrm>
          <a:prstGeom prst="snip2SameRect">
            <a:avLst>
              <a:gd name="adj1" fmla="val 0"/>
              <a:gd name="adj2" fmla="val 1286"/>
            </a:avLst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Membendung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menyelesaikannya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penguatkuasaan</a:t>
            </a:r>
            <a:endParaRPr lang="ms-MY" sz="32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2400" y="282339"/>
            <a:ext cx="883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Kerajaan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khuatiri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sekiranya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….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1428728" y="4857760"/>
            <a:ext cx="6934200" cy="857256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berbeza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Curved Down Arrow 7"/>
          <p:cNvSpPr/>
          <p:nvPr/>
        </p:nvSpPr>
        <p:spPr>
          <a:xfrm rot="18509292" flipH="1">
            <a:off x="4717101" y="2985372"/>
            <a:ext cx="2923389" cy="1598666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nip Same Side Corner Rectangle 13"/>
          <p:cNvSpPr/>
          <p:nvPr/>
        </p:nvSpPr>
        <p:spPr>
          <a:xfrm>
            <a:off x="4191000" y="1524000"/>
            <a:ext cx="4724400" cy="1752600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Tahap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Pencapaian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Akademik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Akhlak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Generasi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endParaRPr lang="ms-MY" sz="2800" dirty="0">
              <a:ln>
                <a:solidFill>
                  <a:sysClr val="windowText" lastClr="000000"/>
                </a:solidFill>
              </a:ln>
              <a:solidFill>
                <a:srgbClr val="CC0099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7" name="Curved Down Arrow 16"/>
          <p:cNvSpPr/>
          <p:nvPr/>
        </p:nvSpPr>
        <p:spPr>
          <a:xfrm rot="19290708">
            <a:off x="2131287" y="1110240"/>
            <a:ext cx="2923389" cy="1441715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Snip Same Side Corner Rectangle 17"/>
          <p:cNvSpPr/>
          <p:nvPr/>
        </p:nvSpPr>
        <p:spPr>
          <a:xfrm>
            <a:off x="214282" y="2143116"/>
            <a:ext cx="3771896" cy="1447800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Keseimbangan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antara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endParaRPr lang="ms-MY" sz="32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2844" y="214290"/>
            <a:ext cx="883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Jika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berlaku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keseimbangan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… 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>
            <a:off x="214282" y="3500438"/>
            <a:ext cx="8220076" cy="2143140"/>
          </a:xfrm>
          <a:prstGeom prst="snip2SameRect">
            <a:avLst>
              <a:gd name="adj1" fmla="val 50000"/>
              <a:gd name="adj2" fmla="val 27878"/>
            </a:avLst>
          </a:prstGeom>
          <a:solidFill>
            <a:srgbClr val="6600CC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Sedangkan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</a:p>
          <a:p>
            <a:pPr algn="ctr"/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TAHAP ADAP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BUDI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anak-anak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RENDAH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HINA</a:t>
            </a:r>
            <a:endParaRPr lang="ms-MY" sz="36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826652">
            <a:off x="6341945" y="2677166"/>
            <a:ext cx="1066800" cy="1355011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Same Side Corner Rectangle 14"/>
          <p:cNvSpPr/>
          <p:nvPr/>
        </p:nvSpPr>
        <p:spPr>
          <a:xfrm>
            <a:off x="285720" y="1285860"/>
            <a:ext cx="8229600" cy="1447800"/>
          </a:xfrm>
          <a:prstGeom prst="snip2SameRect">
            <a:avLst>
              <a:gd name="adj1" fmla="val 50000"/>
              <a:gd name="adj2" fmla="val 2624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TIADA ERTINYA 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pencapaian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peperiksaan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menjulang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tinggi</a:t>
            </a:r>
            <a:endParaRPr lang="ms-MY" sz="3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" y="160358"/>
            <a:ext cx="883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800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Saiyidani</a:t>
            </a:r>
            <a:r>
              <a:rPr lang="en-US" sz="3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Ali </a:t>
            </a:r>
            <a:r>
              <a:rPr lang="en-US" sz="3800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Karramah</a:t>
            </a:r>
            <a:r>
              <a:rPr lang="en-US" sz="3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sz="3800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Allahu</a:t>
            </a:r>
            <a:r>
              <a:rPr lang="en-US" sz="3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sz="3800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Wajhah</a:t>
            </a:r>
            <a:endParaRPr lang="en-US" sz="3800" i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sp>
        <p:nvSpPr>
          <p:cNvPr id="8" name="Snip Same Side Corner Rectangle 7"/>
          <p:cNvSpPr/>
          <p:nvPr/>
        </p:nvSpPr>
        <p:spPr>
          <a:xfrm>
            <a:off x="120268" y="3857628"/>
            <a:ext cx="8915400" cy="2571768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tx2">
              <a:lumMod val="40000"/>
              <a:lumOff val="60000"/>
              <a:alpha val="41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Bukan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kecantikan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menghiasi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pakaian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kecantikan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menghiasi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adab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Bukanlah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yatim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seseorang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kematian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bapanya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yatim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sebenarnya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apabila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ketiadaan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adab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ms-MY" sz="2600" b="1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785926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1"/>
            <a:r>
              <a:rPr lang="ar-SA" sz="3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لَيْسَ الْجَمَالُ أَنْ تُزَيِّنَ  بِأَثْوَابٍِ    إِنَّ الْجَمَالَ جَمَالُ الْعِلْمِ وَاْلأَدَبِ	</a:t>
            </a:r>
            <a:br>
              <a:rPr lang="ar-SA" sz="3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</a:br>
            <a:r>
              <a:rPr lang="ar-SA" sz="3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لَيْسَ الْيَتِيْمُ مَنْ قَدْ مَاتَ وَالِدُهُ     إِنَّ الْيَتِيْمَ يَتِيْمُ الْعِلْمِ وَاْلأَدَبِ	</a:t>
            </a:r>
            <a:endParaRPr lang="ms-MY" sz="36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95282"/>
            <a:ext cx="883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Tugas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…..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>
            <a:off x="2786050" y="2643183"/>
            <a:ext cx="5462566" cy="857256"/>
          </a:xfrm>
          <a:prstGeom prst="snip2SameRect">
            <a:avLst>
              <a:gd name="adj1" fmla="val 33681"/>
              <a:gd name="adj2" fmla="val 40789"/>
            </a:avLst>
          </a:prstGeom>
          <a:solidFill>
            <a:srgbClr val="00206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Mulia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disisi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agama</a:t>
            </a:r>
            <a:endParaRPr lang="ms-MY" sz="2800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Snip Same Side Corner Rectangle 10"/>
          <p:cNvSpPr/>
          <p:nvPr/>
        </p:nvSpPr>
        <p:spPr>
          <a:xfrm>
            <a:off x="357158" y="3929066"/>
            <a:ext cx="8458200" cy="966813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006600">
              <a:alpha val="41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Menjadi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tanggungjawab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guru 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untuk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meningkatkan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kualiti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diri</a:t>
            </a:r>
            <a:endParaRPr lang="ms-MY" sz="2800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714744" y="1500174"/>
            <a:ext cx="1066800" cy="114300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142844" y="1214422"/>
            <a:ext cx="3733800" cy="1066800"/>
          </a:xfrm>
          <a:prstGeom prst="snip2SameRect">
            <a:avLst>
              <a:gd name="adj1" fmla="val 29221"/>
              <a:gd name="adj2" fmla="val 37013"/>
            </a:avLst>
          </a:prstGeom>
          <a:gradFill flip="none" rotWithShape="1">
            <a:gsLst>
              <a:gs pos="0">
                <a:srgbClr val="6600FF">
                  <a:shade val="30000"/>
                  <a:satMod val="115000"/>
                </a:srgbClr>
              </a:gs>
              <a:gs pos="50000">
                <a:srgbClr val="6600FF">
                  <a:shade val="67500"/>
                  <a:satMod val="115000"/>
                </a:srgbClr>
              </a:gs>
              <a:gs pos="100000">
                <a:srgbClr val="6600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PENDIDIK</a:t>
            </a:r>
            <a:endParaRPr lang="ms-MY" sz="4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Snip Same Side Corner Rectangle 11"/>
          <p:cNvSpPr/>
          <p:nvPr/>
        </p:nvSpPr>
        <p:spPr>
          <a:xfrm>
            <a:off x="428596" y="5143512"/>
            <a:ext cx="8458200" cy="1357322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FF0066">
              <a:alpha val="41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menghadkan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kejayaan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pendidikan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sahaja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tetapi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pembentukan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akhlak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juga</a:t>
            </a:r>
            <a:endParaRPr lang="ms-MY" sz="2800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6500" y="175747"/>
            <a:ext cx="89916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bahawa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GURU 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…..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4" name="Snip Same Side Corner Rectangle 13"/>
          <p:cNvSpPr/>
          <p:nvPr/>
        </p:nvSpPr>
        <p:spPr>
          <a:xfrm>
            <a:off x="2786050" y="1571612"/>
            <a:ext cx="6215106" cy="1714512"/>
          </a:xfrm>
          <a:prstGeom prst="snip2SameRect">
            <a:avLst>
              <a:gd name="adj1" fmla="val 33681"/>
              <a:gd name="adj2" fmla="val 19243"/>
            </a:avLst>
          </a:prstGeom>
          <a:solidFill>
            <a:schemeClr val="accent5">
              <a:lumMod val="40000"/>
              <a:lumOff val="60000"/>
              <a:alpha val="41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Bertanggungjawab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menyampaikan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ilmu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benar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tepat</a:t>
            </a:r>
            <a:endParaRPr lang="ms-MY" sz="2800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2786050" y="4143380"/>
            <a:ext cx="6215106" cy="1643074"/>
          </a:xfrm>
          <a:prstGeom prst="snip2SameRect">
            <a:avLst>
              <a:gd name="adj1" fmla="val 8485"/>
              <a:gd name="adj2" fmla="val 36656"/>
            </a:avLst>
          </a:prstGeom>
          <a:solidFill>
            <a:srgbClr val="006600">
              <a:alpha val="41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Bertanggungjawab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mengasuh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didik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anak-anak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kasih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sayang</a:t>
            </a:r>
            <a:endParaRPr lang="ms-MY" sz="2800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2844" y="3857628"/>
            <a:ext cx="3000396" cy="1928826"/>
          </a:xfrm>
          <a:prstGeom prst="rightArrow">
            <a:avLst>
              <a:gd name="adj1" fmla="val 68675"/>
              <a:gd name="adj2" fmla="val 50000"/>
            </a:avLst>
          </a:prstGeom>
          <a:solidFill>
            <a:srgbClr val="CC0066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Murabbi</a:t>
            </a:r>
            <a:endParaRPr lang="ms-MY" sz="3200" i="1" dirty="0"/>
          </a:p>
        </p:txBody>
      </p:sp>
      <p:sp>
        <p:nvSpPr>
          <p:cNvPr id="9" name="Right Arrow 8"/>
          <p:cNvSpPr/>
          <p:nvPr/>
        </p:nvSpPr>
        <p:spPr>
          <a:xfrm>
            <a:off x="214282" y="1357298"/>
            <a:ext cx="3000396" cy="1928826"/>
          </a:xfrm>
          <a:prstGeom prst="rightArrow">
            <a:avLst>
              <a:gd name="adj1" fmla="val 68675"/>
              <a:gd name="adj2" fmla="val 50000"/>
            </a:avLst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Mu’allim</a:t>
            </a:r>
            <a:endParaRPr lang="ms-MY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910" y="21429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2452" y="1714488"/>
            <a:ext cx="8077200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99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429132"/>
            <a:ext cx="9144000" cy="1446550"/>
          </a:xfrm>
          <a:prstGeom prst="rect">
            <a:avLst/>
          </a:prstGeom>
          <a:solidFill>
            <a:schemeClr val="accent2">
              <a:lumMod val="50000"/>
              <a:alpha val="48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6500" y="175747"/>
            <a:ext cx="89916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bahawa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GURU 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…..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4" name="Snip Same Side Corner Rectangle 13"/>
          <p:cNvSpPr/>
          <p:nvPr/>
        </p:nvSpPr>
        <p:spPr>
          <a:xfrm>
            <a:off x="2786050" y="1357298"/>
            <a:ext cx="6215106" cy="1714512"/>
          </a:xfrm>
          <a:prstGeom prst="snip2SameRect">
            <a:avLst>
              <a:gd name="adj1" fmla="val 33681"/>
              <a:gd name="adj2" fmla="val 19243"/>
            </a:avLst>
          </a:prstGeom>
          <a:solidFill>
            <a:schemeClr val="accent5">
              <a:lumMod val="40000"/>
              <a:lumOff val="60000"/>
              <a:alpha val="41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Diamanahkan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menyemai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memupuk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adab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diri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anak-anak</a:t>
            </a:r>
            <a:endParaRPr lang="ms-MY" sz="2800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214678" y="3643314"/>
            <a:ext cx="5715040" cy="1214446"/>
          </a:xfrm>
          <a:prstGeom prst="snip2SameRect">
            <a:avLst>
              <a:gd name="adj1" fmla="val 2424"/>
              <a:gd name="adj2" fmla="val 50000"/>
            </a:avLst>
          </a:prstGeom>
          <a:gradFill flip="none" rotWithShape="1">
            <a:gsLst>
              <a:gs pos="0">
                <a:srgbClr val="6600FF">
                  <a:shade val="30000"/>
                  <a:satMod val="115000"/>
                </a:srgbClr>
              </a:gs>
              <a:gs pos="50000">
                <a:srgbClr val="6600FF">
                  <a:shade val="67500"/>
                  <a:satMod val="115000"/>
                </a:srgbClr>
              </a:gs>
              <a:gs pos="100000">
                <a:srgbClr val="6600FF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Guru 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hendaklah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menjadi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“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Qudwah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Hasanah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</a:t>
            </a:r>
            <a:endParaRPr lang="ms-MY" sz="2800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2844" y="4000504"/>
            <a:ext cx="3357586" cy="1785950"/>
          </a:xfrm>
          <a:prstGeom prst="rightArrow">
            <a:avLst>
              <a:gd name="adj1" fmla="val 77353"/>
              <a:gd name="adj2" fmla="val 37818"/>
            </a:avLst>
          </a:prstGeom>
          <a:solidFill>
            <a:srgbClr val="0000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Laksanaan</a:t>
            </a:r>
            <a:r>
              <a:rPr lang="en-US" sz="30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dari</a:t>
            </a:r>
            <a:r>
              <a:rPr lang="en-US" sz="30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tiga</a:t>
            </a:r>
            <a:r>
              <a:rPr lang="en-US" sz="30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amanah</a:t>
            </a:r>
            <a:r>
              <a:rPr lang="en-US" sz="30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endParaRPr lang="ms-MY" sz="3000" i="1" dirty="0"/>
          </a:p>
        </p:txBody>
      </p:sp>
      <p:sp>
        <p:nvSpPr>
          <p:cNvPr id="9" name="Right Arrow 8"/>
          <p:cNvSpPr/>
          <p:nvPr/>
        </p:nvSpPr>
        <p:spPr>
          <a:xfrm>
            <a:off x="214282" y="1142984"/>
            <a:ext cx="3000396" cy="1928826"/>
          </a:xfrm>
          <a:prstGeom prst="rightArrow">
            <a:avLst>
              <a:gd name="adj1" fmla="val 68675"/>
              <a:gd name="adj2" fmla="val 50000"/>
            </a:avLst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Muaddib</a:t>
            </a:r>
            <a:endParaRPr lang="ms-MY" sz="3200" i="1" dirty="0"/>
          </a:p>
        </p:txBody>
      </p:sp>
      <p:sp>
        <p:nvSpPr>
          <p:cNvPr id="7" name="Snip Same Side Corner Rectangle 6"/>
          <p:cNvSpPr/>
          <p:nvPr/>
        </p:nvSpPr>
        <p:spPr>
          <a:xfrm>
            <a:off x="2928894" y="5143512"/>
            <a:ext cx="6000824" cy="1500198"/>
          </a:xfrm>
          <a:prstGeom prst="snip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6600FF">
                  <a:shade val="30000"/>
                  <a:satMod val="115000"/>
                </a:srgbClr>
              </a:gs>
              <a:gs pos="50000">
                <a:srgbClr val="6600FF">
                  <a:shade val="67500"/>
                  <a:satMod val="115000"/>
                </a:srgbClr>
              </a:gs>
              <a:gs pos="100000">
                <a:srgbClr val="6600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Contoh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Teladan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baik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anak-anak</a:t>
            </a:r>
            <a:endParaRPr lang="ms-MY" sz="2800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500" y="27686"/>
            <a:ext cx="8991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Kepentingan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qudwah</a:t>
            </a:r>
            <a:r>
              <a:rPr lang="en-US" sz="29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hasanah</a:t>
            </a:r>
            <a:r>
              <a:rPr lang="en-US" sz="29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dijelaskan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quran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2" name="Snip Same Side Corner Rectangle 11"/>
          <p:cNvSpPr/>
          <p:nvPr/>
        </p:nvSpPr>
        <p:spPr>
          <a:xfrm>
            <a:off x="120268" y="4572008"/>
            <a:ext cx="8915400" cy="2071702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tx2">
              <a:lumMod val="40000"/>
              <a:lumOff val="60000"/>
              <a:alpha val="41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contoh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teladan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bagimu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mengharapkan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Allah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kedatangan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qiamat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banyak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menyebut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nama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Allah”.</a:t>
            </a:r>
            <a:endParaRPr lang="ms-MY" sz="2600" b="1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44" y="1428736"/>
            <a:ext cx="88582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لَقَدْ كَانَ لَكُمْ فِي رَسُولِ اللَّهِ أُسْوَةٌ حَسَنَةٌ لِّمَن كَانَ يَرْجُو اللَّهَ وَالْيَوْمَ الآخِرَ وَذَكَرَ اللَّهَ كَثِيرًا</a:t>
            </a:r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85728"/>
            <a:ext cx="89916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Peranan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Guru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adalah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penting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kerana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357158" y="3929066"/>
            <a:ext cx="3429024" cy="642942"/>
          </a:xfrm>
          <a:prstGeom prst="snip2SameRect">
            <a:avLst>
              <a:gd name="adj1" fmla="val 19391"/>
              <a:gd name="adj2" fmla="val 19243"/>
            </a:avLst>
          </a:prstGeom>
          <a:gradFill flip="none" rotWithShape="1">
            <a:gsLst>
              <a:gs pos="0">
                <a:srgbClr val="CC0066">
                  <a:shade val="30000"/>
                  <a:satMod val="115000"/>
                </a:srgbClr>
              </a:gs>
              <a:gs pos="50000">
                <a:srgbClr val="CC0066">
                  <a:shade val="67500"/>
                  <a:satMod val="115000"/>
                </a:srgbClr>
              </a:gs>
              <a:gs pos="100000">
                <a:srgbClr val="CC0066">
                  <a:shade val="100000"/>
                  <a:satMod val="115000"/>
                </a:srgbClr>
              </a:gs>
            </a:gsLst>
            <a:lin ang="108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TETAPI</a:t>
            </a:r>
            <a:endParaRPr lang="ms-MY" sz="2800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1142976" y="2357430"/>
            <a:ext cx="7429552" cy="1071570"/>
          </a:xfrm>
          <a:prstGeom prst="snip2SameRect">
            <a:avLst>
              <a:gd name="adj1" fmla="val 19391"/>
              <a:gd name="adj2" fmla="val 19243"/>
            </a:avLst>
          </a:prstGeom>
          <a:solidFill>
            <a:srgbClr val="0000FF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Mengatur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suasana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belajar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/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penyampaian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isi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pelajaran</a:t>
            </a:r>
            <a:endParaRPr lang="ms-MY" sz="2800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214282" y="1500174"/>
            <a:ext cx="3786214" cy="642942"/>
          </a:xfrm>
          <a:prstGeom prst="snip2SameRect">
            <a:avLst>
              <a:gd name="adj1" fmla="val 19391"/>
              <a:gd name="adj2" fmla="val 19243"/>
            </a:avLst>
          </a:prstGeom>
          <a:gradFill flip="none" rotWithShape="1">
            <a:gsLst>
              <a:gs pos="0">
                <a:srgbClr val="CC0066">
                  <a:shade val="30000"/>
                  <a:satMod val="115000"/>
                </a:srgbClr>
              </a:gs>
              <a:gs pos="50000">
                <a:srgbClr val="CC0066">
                  <a:shade val="67500"/>
                  <a:satMod val="115000"/>
                </a:srgbClr>
              </a:gs>
              <a:gs pos="100000">
                <a:srgbClr val="CC0066">
                  <a:shade val="100000"/>
                  <a:satMod val="115000"/>
                </a:srgbClr>
              </a:gs>
            </a:gsLst>
            <a:lin ang="108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 HANYA</a:t>
            </a:r>
            <a:endParaRPr lang="ms-MY" sz="2800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571472" y="4857760"/>
            <a:ext cx="8001056" cy="1785950"/>
          </a:xfrm>
          <a:prstGeom prst="snip2SameRect">
            <a:avLst>
              <a:gd name="adj1" fmla="val 19391"/>
              <a:gd name="adj2" fmla="val 19243"/>
            </a:avLst>
          </a:prstGeom>
          <a:gradFill flip="none" rotWithShape="1">
            <a:gsLst>
              <a:gs pos="0">
                <a:srgbClr val="FF0000"/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Membentuk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KEFAHAMAN, KEYAKINAN,  PENGHAYATAN, PEKERTI 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PERIBADI </a:t>
            </a:r>
          </a:p>
          <a:p>
            <a:pPr algn="ctr"/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anak-anak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dididiknya</a:t>
            </a:r>
            <a:endParaRPr lang="ms-MY" sz="2800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500" y="71414"/>
            <a:ext cx="8991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(</a:t>
            </a:r>
            <a:r>
              <a:rPr lang="en-US" sz="29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Riwayat</a:t>
            </a:r>
            <a:r>
              <a:rPr lang="en-US" sz="29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en-US" sz="29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Anas</a:t>
            </a:r>
            <a:r>
              <a:rPr lang="en-US" sz="29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bin </a:t>
            </a:r>
            <a:r>
              <a:rPr lang="en-US" sz="29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Malik</a:t>
            </a:r>
            <a:r>
              <a:rPr lang="en-US" sz="29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en-US" sz="29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r.a</a:t>
            </a:r>
            <a:r>
              <a:rPr lang="en-US" sz="29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.)</a:t>
            </a:r>
            <a:endParaRPr lang="en-US" sz="29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85756" y="3857628"/>
            <a:ext cx="8915400" cy="2857520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tx2">
              <a:lumMod val="40000"/>
              <a:lumOff val="60000"/>
              <a:alpha val="41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perumpamaan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berilmu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pengetahuan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bumi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seperti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bintang-bintang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petunjuk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menerangi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kegelapan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samada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daratan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mahupun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lautan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apabila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terbenam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hilang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dikhuatiri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hilang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arah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tujuan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ms-MY" sz="2600" b="1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1214422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ِإنَّ مَثَلَ الْعُلَمَآءِ فِي الأَرْضِ كَمَثَلِ النُّجُومِ يُهْتَدَي بِهَا فِي ظُلُمَاتِ الْبَرِّ وَالْبَحْرِ، فَإِذَا انْطَمَسَتِ النُّجُومُ أَوْشَكَ أَنْ تَضِلَّ الْهُدَاةُ .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214290"/>
            <a:ext cx="89916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Keberkesanan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pengajaran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2" name="Snip Same Side Corner Rectangle 11"/>
          <p:cNvSpPr/>
          <p:nvPr/>
        </p:nvSpPr>
        <p:spPr>
          <a:xfrm>
            <a:off x="228600" y="4572008"/>
            <a:ext cx="8534400" cy="1676392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tx1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Pengajaran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&amp;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Pendidikan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berkesan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jika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tindakan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perilaku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guru 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bertentangan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3" name="Snip Same Side Corner Rectangle 12"/>
          <p:cNvSpPr/>
          <p:nvPr/>
        </p:nvSpPr>
        <p:spPr>
          <a:xfrm>
            <a:off x="1357290" y="1357298"/>
            <a:ext cx="7143800" cy="857256"/>
          </a:xfrm>
          <a:prstGeom prst="snip2SameRect">
            <a:avLst>
              <a:gd name="adj1" fmla="val 27762"/>
              <a:gd name="adj2" fmla="val 23416"/>
            </a:avLst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Melalui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cara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- TINDAKAN  -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837855">
            <a:off x="519867" y="2261952"/>
            <a:ext cx="3571900" cy="1785950"/>
          </a:xfrm>
          <a:prstGeom prst="rightArrow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CC0066">
                  <a:shade val="67500"/>
                  <a:satMod val="115000"/>
                </a:srgbClr>
              </a:gs>
              <a:gs pos="100000">
                <a:srgbClr val="CC006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daripada</a:t>
            </a:r>
            <a:endParaRPr lang="ms-MY" sz="4000" dirty="0"/>
          </a:p>
        </p:txBody>
      </p:sp>
      <p:sp>
        <p:nvSpPr>
          <p:cNvPr id="8" name="Snip Same Side Corner Rectangle 7"/>
          <p:cNvSpPr/>
          <p:nvPr/>
        </p:nvSpPr>
        <p:spPr>
          <a:xfrm>
            <a:off x="4143372" y="3286124"/>
            <a:ext cx="4357686" cy="857256"/>
          </a:xfrm>
          <a:prstGeom prst="snip2SameRect">
            <a:avLst>
              <a:gd name="adj1" fmla="val 27762"/>
              <a:gd name="adj2" fmla="val 36345"/>
            </a:avLst>
          </a:prstGeom>
          <a:solidFill>
            <a:srgbClr val="6600FF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Cara   - LISAN -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6500" y="-24"/>
            <a:ext cx="8991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As-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Saff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 2-3</a:t>
            </a:r>
          </a:p>
        </p:txBody>
      </p:sp>
      <p:sp>
        <p:nvSpPr>
          <p:cNvPr id="14" name="Snip Same Side Corner Rectangle 13"/>
          <p:cNvSpPr/>
          <p:nvPr/>
        </p:nvSpPr>
        <p:spPr>
          <a:xfrm>
            <a:off x="120268" y="4572008"/>
            <a:ext cx="8915400" cy="2057392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tx2">
              <a:lumMod val="60000"/>
              <a:lumOff val="40000"/>
              <a:alpha val="41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Wahai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mengapa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kamu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mengatakan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apa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kamu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perbuat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?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Amat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besar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kemurkaan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disisi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bahawa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kamu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mengatakan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apa-apa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kamu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kerjakan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”.</a:t>
            </a:r>
            <a:endParaRPr lang="ms-MY" sz="2600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28802"/>
            <a:ext cx="8786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يَا أَيُّهَا الَّذِينَ آَمَنُوا لِمَ تَقُولُونَ مَا لاَ تَفْعَلُونَ كَبُرَ مَقْتًا عِندَ اللَّهِ أَن تَقُولُوا مَا لاَ تَفْعَلُونَ</a:t>
            </a:r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6500" y="214290"/>
            <a:ext cx="89916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Peribahasa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Melayu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menyebutkan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…..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0" name="Snip Same Side Corner Rectangle 19"/>
          <p:cNvSpPr/>
          <p:nvPr/>
        </p:nvSpPr>
        <p:spPr>
          <a:xfrm>
            <a:off x="714348" y="4286256"/>
            <a:ext cx="8229600" cy="1571636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0000FF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Pengertian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– </a:t>
            </a:r>
          </a:p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Pentingnya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kedudukan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pendidik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pembentukan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diri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anak-anak</a:t>
            </a:r>
            <a:endParaRPr lang="ms-MY" sz="26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2250648">
            <a:off x="826316" y="3306471"/>
            <a:ext cx="1367636" cy="1066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8" name="Snip Same Side Corner Rectangle 17"/>
          <p:cNvSpPr/>
          <p:nvPr/>
        </p:nvSpPr>
        <p:spPr>
          <a:xfrm>
            <a:off x="500034" y="1785926"/>
            <a:ext cx="8229600" cy="1571636"/>
          </a:xfrm>
          <a:prstGeom prst="snip2SameRect">
            <a:avLst>
              <a:gd name="adj1" fmla="val 8485"/>
              <a:gd name="adj2" fmla="val 9546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  <a:t>“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Showcard Gothic" pitchFamily="82" charset="0"/>
              </a:rPr>
              <a:t>Jika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Showcard Gothic" pitchFamily="82" charset="0"/>
              </a:rPr>
              <a:t> guru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Showcard Gothic" pitchFamily="82" charset="0"/>
              </a:rPr>
              <a:t>kencing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Showcard Gothic" pitchFamily="8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Showcard Gothic" pitchFamily="82" charset="0"/>
              </a:rPr>
              <a:t>berdiri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Showcard Gothic" pitchFamily="82" charset="0"/>
              </a:rPr>
              <a:t>, </a:t>
            </a:r>
          </a:p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Showcard Gothic" pitchFamily="82" charset="0"/>
              </a:rPr>
              <a:t>murid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Showcard Gothic" pitchFamily="8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Showcard Gothic" pitchFamily="82" charset="0"/>
              </a:rPr>
              <a:t>kencing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Showcard Gothic" pitchFamily="8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Showcard Gothic" pitchFamily="82" charset="0"/>
              </a:rPr>
              <a:t>berlari</a:t>
            </a:r>
            <a:r>
              <a:rPr lang="en-US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  <a:t>”</a:t>
            </a:r>
            <a:endParaRPr lang="ms-MY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Same Side Corner Rectangle 14"/>
          <p:cNvSpPr/>
          <p:nvPr/>
        </p:nvSpPr>
        <p:spPr>
          <a:xfrm>
            <a:off x="120268" y="4572008"/>
            <a:ext cx="8915400" cy="2057392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tx2">
              <a:lumMod val="60000"/>
              <a:lumOff val="40000"/>
              <a:alpha val="41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Mengapa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kamu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menyuruh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lain (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mengerjakan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kebajikan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sedangkan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kamu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melupakan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diri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(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kewajiban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 mu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sendiri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padahal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kamu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membaca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al-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kitab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(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Taurat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),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maka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tidakkah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kamu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berfikir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”.</a:t>
            </a:r>
            <a:endParaRPr lang="ms-MY" sz="2600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500" y="-24"/>
            <a:ext cx="8991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Baqarah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 44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158" y="1603236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أَتَأْمُرُونَ النَّاسَ بِالْبِرِّ وَتَنسَوْنَ أَنفُسَكُمْ وَأَنتُمْ تَتْلُونَ الْكِتَابَ أَفَلاَ تَعْقِلُونَ</a:t>
            </a:r>
            <a:endParaRPr lang="ms-MY" sz="6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40333"/>
            <a:ext cx="9144000" cy="4031873"/>
          </a:xfrm>
          <a:prstGeom prst="rect">
            <a:avLst/>
          </a:prstGeom>
          <a:solidFill>
            <a:srgbClr val="009900">
              <a:alpha val="8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……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116" y="397259"/>
            <a:ext cx="8929750" cy="1200329"/>
          </a:xfrm>
          <a:prstGeom prst="rect">
            <a:avLst/>
          </a:prstGeom>
          <a:gradFill flip="none" rotWithShape="1">
            <a:gsLst>
              <a:gs pos="29000">
                <a:srgbClr val="0000FF"/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chemeClr val="bg1"/>
            </a:solidFill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  <a:reflection blurRad="6350" stA="50000" endA="300" endPos="50000" dist="60007" dir="5400000" sy="-100000" algn="bl" rotWithShape="0"/>
                </a:effectLst>
                <a:latin typeface="Arial Black" pitchFamily="34" charset="0"/>
                <a:cs typeface="Arial" charset="0"/>
              </a:rPr>
              <a:t>DOA </a:t>
            </a:r>
            <a:endParaRPr lang="en-US" sz="36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C0C0C0"/>
                </a:outerShdw>
                <a:reflection blurRad="6350" stA="50000" endA="300" endPos="50000" dist="60007" dir="5400000" sy="-100000" algn="bl" rotWithShape="0"/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  <a:reflection blurRad="6350" stA="50000" endA="300" endPos="50000" dist="60007" dir="5400000" sy="-100000" algn="bl" rotWithShape="0"/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  <a:reflection blurRad="6350" stA="50000" endA="300" endPos="50000" dist="60007" dir="5400000" sy="-100000" algn="bl" rotWithShape="0"/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  <a:reflection blurRad="6350" stA="50000" endA="300" endPos="50000" dist="60007" dir="5400000" sy="-100000" algn="bl" rotWithShape="0"/>
                </a:effectLst>
                <a:latin typeface="Arial Black" pitchFamily="34" charset="0"/>
                <a:cs typeface="Arial" charset="0"/>
              </a:rPr>
              <a:t>Dua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  <a:reflection blurRad="6350" stA="50000" endA="300" endPos="50000" dist="60007" dir="5400000" sy="-100000" algn="bl" rotWithShape="0"/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  <a:reflection blurRad="6350" stA="50000" endA="300" endPos="50000" dist="60007" dir="5400000" sy="-100000" algn="bl" rotWithShape="0"/>
                </a:effectLst>
                <a:latin typeface="Arial Black" pitchFamily="34" charset="0"/>
                <a:cs typeface="Arial" charset="0"/>
              </a:rPr>
              <a:t>Khutbah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C0C0C0"/>
                </a:outerShdw>
                <a:reflection blurRad="6350" stA="50000" endA="300" endPos="50000" dist="60007" dir="5400000" sy="-100000" algn="bl" rotWithShape="0"/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4657301"/>
            <a:ext cx="9030997" cy="2071678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50000">
                <a:srgbClr val="800000">
                  <a:shade val="67500"/>
                  <a:satMod val="115000"/>
                </a:srgbClr>
              </a:gs>
              <a:gs pos="100000">
                <a:srgbClr val="80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rgbClr val="0000FF"/>
            </a:solidFill>
            <a:miter lim="800000"/>
            <a:headEnd/>
            <a:tailEnd/>
          </a:ln>
          <a:effectLst>
            <a:glow rad="101600">
              <a:srgbClr val="FF0000">
                <a:alpha val="60000"/>
              </a:srgbClr>
            </a:glow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910" y="46001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 S.W.T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An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Nahl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97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6766" y="1000108"/>
            <a:ext cx="80772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مَنْ عَمِلَ صَالِحًا مِّن ذَكَرٍ أَوْ أُنثَى وَهُوَ مُؤْمِنٌ فَلَنُحْيِيَنَّهُ حَيَاةً طَيِّبَةً وَلَنَجْزِيَنَّهُمْ أَجْرَهُم بِأَحْسَنِ مَا كَانُواْ يَعْمَلُونَ</a:t>
            </a:r>
            <a:endParaRPr lang="en-US" sz="72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14686"/>
            <a:ext cx="9144000" cy="3108543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Sesiapa yang beramal salih, dari lelaki atau perempuan sedang ia beriman, maka sungguh Kami akan menghidupkan dia dengan kehidupan yang baik; dan sesungguhnya Kami akan membalas mereka, dengan pahala yang lebih baik dari apa yang mereka telah kerjakan.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954" y="1857364"/>
            <a:ext cx="8077200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1470" y="4248701"/>
            <a:ext cx="9144000" cy="1323439"/>
          </a:xfrm>
          <a:prstGeom prst="rect">
            <a:avLst/>
          </a:prstGeom>
          <a:solidFill>
            <a:srgbClr val="0000FF">
              <a:alpha val="46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4348" y="142852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718608"/>
            <a:ext cx="9144000" cy="1938992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وَأَشْهَدُ أَنَّ سَيِّدَنَا مُحَمَّدًا عَبْدُهُ وَرَسُوْلُهُ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3849231"/>
            <a:ext cx="8643998" cy="2246769"/>
          </a:xfrm>
          <a:prstGeom prst="rect">
            <a:avLst/>
          </a:prstGeom>
          <a:solidFill>
            <a:srgbClr val="0000FF">
              <a:alpha val="27000"/>
            </a:srgb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58" y="-24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589566"/>
            <a:ext cx="9144000" cy="1938992"/>
          </a:xfrm>
          <a:prstGeom prst="rect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عَلَىْ سَيِّدِنَا مُحَمَّدٍ وَعَلَى آلِهِ وَأَصْحَابِهِ أَجْمَعِيْنَ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946289"/>
            <a:ext cx="8501122" cy="2554545"/>
          </a:xfrm>
          <a:prstGeom prst="rect">
            <a:avLst/>
          </a:prstGeom>
          <a:solidFill>
            <a:srgbClr val="0000FF">
              <a:alpha val="35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.</a:t>
            </a:r>
            <a:endParaRPr lang="en-US" sz="32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4348" y="21429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493579"/>
            <a:ext cx="9144000" cy="1938992"/>
          </a:xfrm>
          <a:prstGeom prst="rect">
            <a:avLst/>
          </a:prstGeom>
          <a:solidFill>
            <a:srgbClr val="0070C0">
              <a:alpha val="1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فَيَا عِبَادَ اللهِ، اتَّقُوْا اللهَ، وَأُوْصِيْكُمْ وَإِيَّايَ بِتَقْوَى اللهِ، فَقَدْ فَازَ الْمُتَّقُوْنَ</a:t>
            </a:r>
            <a:endParaRPr lang="ms-MY" sz="60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352800"/>
            <a:ext cx="9144000" cy="2554545"/>
          </a:xfrm>
          <a:prstGeom prst="rect">
            <a:avLst/>
          </a:prstGeom>
          <a:solidFill>
            <a:srgbClr val="0000FF">
              <a:alpha val="35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Allah,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Taala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diwasiatkan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kepadamu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8794" y="214290"/>
            <a:ext cx="4705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57158" y="4929198"/>
            <a:ext cx="7162800" cy="1219200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0000FF"/>
              </a:gs>
              <a:gs pos="50000">
                <a:srgbClr val="6600FF">
                  <a:shade val="67500"/>
                  <a:satMod val="115000"/>
                </a:srgbClr>
              </a:gs>
              <a:gs pos="100000">
                <a:srgbClr val="6600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>
            <a:solidFill>
              <a:srgbClr val="FF0000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Mendapat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kehidupan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cemerlang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diberkati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30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Curved Down Arrow 7"/>
          <p:cNvSpPr/>
          <p:nvPr/>
        </p:nvSpPr>
        <p:spPr>
          <a:xfrm rot="6256409">
            <a:off x="6680975" y="4056792"/>
            <a:ext cx="2267375" cy="1249981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1214414" y="2786058"/>
            <a:ext cx="7462862" cy="1524000"/>
          </a:xfrm>
          <a:prstGeom prst="round2DiagRect">
            <a:avLst>
              <a:gd name="adj1" fmla="val 20595"/>
              <a:gd name="adj2" fmla="val 50000"/>
            </a:avLst>
          </a:prstGeom>
          <a:solidFill>
            <a:srgbClr val="006600">
              <a:alpha val="84000"/>
            </a:srgb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Taati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perintahNya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Menjauhi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endParaRPr lang="en-US" sz="30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Curved Down Arrow 9"/>
          <p:cNvSpPr/>
          <p:nvPr/>
        </p:nvSpPr>
        <p:spPr>
          <a:xfrm rot="16780721" flipH="1">
            <a:off x="-93727" y="1792059"/>
            <a:ext cx="2506848" cy="1925340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85720" y="1214422"/>
            <a:ext cx="5429288" cy="1066800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FFC000"/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Bertakwalah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32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2" y="142852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pula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……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762000" y="1714496"/>
            <a:ext cx="8001000" cy="1143000"/>
          </a:xfrm>
          <a:prstGeom prst="round2DiagRect">
            <a:avLst>
              <a:gd name="adj1" fmla="val 13495"/>
              <a:gd name="adj2" fmla="val 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Serahkan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tugas</a:t>
            </a:r>
            <a:endParaRPr lang="en-US" sz="2800" dirty="0" smtClean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mendidik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Guru 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838200" y="3571884"/>
            <a:ext cx="8001000" cy="1143000"/>
          </a:xfrm>
          <a:prstGeom prst="round2DiagRect">
            <a:avLst>
              <a:gd name="adj1" fmla="val 13495"/>
              <a:gd name="adj2" fmla="val 0"/>
            </a:avLst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Ibu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bapa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“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Murabbi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” </a:t>
            </a:r>
          </a:p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anak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sebenarnya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85720" y="1800212"/>
            <a:ext cx="762000" cy="919170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85720" y="3652838"/>
            <a:ext cx="762000" cy="919170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91136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Membentuk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Pendidikan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rumah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……. </a:t>
            </a:r>
            <a:endParaRPr lang="en-US" sz="2800" b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85720" y="1214422"/>
            <a:ext cx="5429288" cy="1066800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FFC000"/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Kedudukan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Ibu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Bapa</a:t>
            </a:r>
            <a:endParaRPr lang="en-US" sz="32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000100" y="2857496"/>
            <a:ext cx="7500990" cy="1066800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FF0000"/>
              </a:gs>
              <a:gs pos="50000">
                <a:srgbClr val="6600FF">
                  <a:shade val="67500"/>
                  <a:satMod val="115000"/>
                </a:srgbClr>
              </a:gs>
              <a:gs pos="100000">
                <a:srgbClr val="6600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Qudwah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Contoh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)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penting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anak</a:t>
            </a:r>
            <a:endParaRPr lang="en-US" sz="32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5400000">
            <a:off x="4929190" y="2071678"/>
            <a:ext cx="1071570" cy="500066"/>
          </a:xfrm>
          <a:prstGeom prst="bentConnector3">
            <a:avLst>
              <a:gd name="adj1" fmla="val 50000"/>
            </a:avLst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 Diagonal Corner Rectangle 8"/>
          <p:cNvSpPr/>
          <p:nvPr/>
        </p:nvSpPr>
        <p:spPr>
          <a:xfrm>
            <a:off x="1000100" y="4572008"/>
            <a:ext cx="7500990" cy="1143008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FF0000"/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Anak-anak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punyai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hubungan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akrab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ibu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bapa</a:t>
            </a:r>
            <a:endParaRPr lang="en-US" sz="32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13" name="Elbow Connector 12"/>
          <p:cNvCxnSpPr/>
          <p:nvPr/>
        </p:nvCxnSpPr>
        <p:spPr>
          <a:xfrm rot="5400000">
            <a:off x="7429520" y="3929066"/>
            <a:ext cx="1071570" cy="500066"/>
          </a:xfrm>
          <a:prstGeom prst="bentConnector3">
            <a:avLst>
              <a:gd name="adj1" fmla="val 50000"/>
            </a:avLst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9698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Pembelajaran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anak-anak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di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rumah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melalui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…</a:t>
            </a:r>
            <a:endParaRPr lang="en-US" sz="28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933480" y="4595834"/>
            <a:ext cx="7924800" cy="1690686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FF0066"/>
              </a:gs>
              <a:gs pos="50000">
                <a:srgbClr val="CC4306">
                  <a:shade val="67500"/>
                  <a:satMod val="115000"/>
                </a:srgbClr>
              </a:gs>
              <a:gs pos="100000">
                <a:srgbClr val="CC4306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Pengajaran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pengalaman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pengamatan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membentuk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keperibadian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watak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anak-anak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4" name="Curved Down Arrow 13"/>
          <p:cNvSpPr/>
          <p:nvPr/>
        </p:nvSpPr>
        <p:spPr>
          <a:xfrm rot="16671509" flipH="1">
            <a:off x="-115878" y="3785751"/>
            <a:ext cx="2455080" cy="1328688"/>
          </a:xfrm>
          <a:prstGeom prst="curvedDownArrow">
            <a:avLst>
              <a:gd name="adj1" fmla="val 27457"/>
              <a:gd name="adj2" fmla="val 50000"/>
              <a:gd name="adj3" fmla="val 40009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933480" y="2919434"/>
            <a:ext cx="7543800" cy="1223946"/>
          </a:xfrm>
          <a:prstGeom prst="round2DiagRect">
            <a:avLst>
              <a:gd name="adj1" fmla="val 8909"/>
              <a:gd name="adj2" fmla="val 17280"/>
            </a:avLst>
          </a:prstGeom>
          <a:gradFill flip="none" rotWithShape="1">
            <a:gsLst>
              <a:gs pos="0">
                <a:srgbClr val="00B0F0"/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Anak-anak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belajar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meniru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perlakuan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ibu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bapa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357158" y="1285860"/>
            <a:ext cx="8215370" cy="1214446"/>
          </a:xfrm>
          <a:prstGeom prst="round2DiagRect">
            <a:avLst>
              <a:gd name="adj1" fmla="val 47224"/>
              <a:gd name="adj2" fmla="val 0"/>
            </a:avLst>
          </a:prstGeom>
          <a:gradFill flip="none" rotWithShape="1">
            <a:gsLst>
              <a:gs pos="0">
                <a:srgbClr val="009900"/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Pengamatan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pemerhatian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terhadap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tingkahlaku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ibu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bapa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214290"/>
            <a:ext cx="838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Iktibar</a:t>
            </a:r>
            <a:r>
              <a:rPr lang="en-US" sz="3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…..</a:t>
            </a:r>
            <a:endParaRPr lang="en-US" sz="36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85720" y="1214422"/>
            <a:ext cx="8458200" cy="1428760"/>
          </a:xfrm>
          <a:prstGeom prst="round2DiagRect">
            <a:avLst>
              <a:gd name="adj1" fmla="val 1349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1)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Seorang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bapa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bergegas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masjid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/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mendorong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keluarganya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bersiap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mendirikan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solat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setelah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azan</a:t>
            </a:r>
            <a:endParaRPr lang="en-US" sz="26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28596" y="2928934"/>
            <a:ext cx="8458200" cy="1428760"/>
          </a:xfrm>
          <a:prstGeom prst="round2DiagRect">
            <a:avLst>
              <a:gd name="adj1" fmla="val 13495"/>
              <a:gd name="adj2" fmla="val 0"/>
            </a:avLst>
          </a:prstGeom>
          <a:gradFill flip="none" rotWithShape="1">
            <a:gsLst>
              <a:gs pos="0">
                <a:srgbClr val="FF0066"/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Secara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langsung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mendidik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anaknya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–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memahami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laksanakan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perbuatan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sewajarnya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laungan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azan</a:t>
            </a:r>
            <a:endParaRPr lang="en-US" sz="26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428596" y="4714884"/>
            <a:ext cx="8458200" cy="1428760"/>
          </a:xfrm>
          <a:prstGeom prst="round2DiagRect">
            <a:avLst>
              <a:gd name="adj1" fmla="val 13495"/>
              <a:gd name="adj2" fmla="val 0"/>
            </a:avLst>
          </a:prstGeom>
          <a:solidFill>
            <a:srgbClr val="00660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2)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Bacaan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Al-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quran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juga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oleh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bapa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mendidik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anaknya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pentingnya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al-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quran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kehidupan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seorang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muslim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21429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69159"/>
            <a:ext cx="9144000" cy="1938992"/>
          </a:xfrm>
          <a:prstGeom prst="rect">
            <a:avLst/>
          </a:prstGeom>
          <a:solidFill>
            <a:schemeClr val="accent2">
              <a:lumMod val="50000"/>
              <a:alpha val="14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اَنْ لاَّ إِلهَ إِلاَّ اللهُ وَحْدَهُ لاَ شَرِيْكَ لَهُ وَأَشْهَدُ أَنَّ مُحَمَّدًا عَبْدُهُ وَرَسُوْلُهُ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714752"/>
            <a:ext cx="8643998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.</a:t>
            </a:r>
            <a:endParaRPr lang="en-US" sz="28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0" y="1071546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7000" r="-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71736" y="3286148"/>
            <a:ext cx="6357950" cy="3286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2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00108"/>
            <a:ext cx="9144000" cy="2308324"/>
          </a:xfrm>
          <a:prstGeom prst="rect">
            <a:avLst/>
          </a:prstGeom>
          <a:solidFill>
            <a:schemeClr val="accent6">
              <a:lumMod val="50000"/>
              <a:alpha val="64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380" y="142852"/>
            <a:ext cx="214310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7000" r="-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0548" y="888856"/>
            <a:ext cx="8910608" cy="1754326"/>
          </a:xfrm>
          <a:prstGeom prst="rect">
            <a:avLst/>
          </a:prstGeom>
          <a:solidFill>
            <a:schemeClr val="accent6">
              <a:lumMod val="50000"/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043154" y="3357562"/>
            <a:ext cx="6672250" cy="30718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1570" y="71414"/>
            <a:ext cx="214310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52400" y="581046"/>
            <a:ext cx="88392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Shah Dan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152400" y="322263"/>
            <a:ext cx="88392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3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0"/>
          <p:cNvSpPr txBox="1">
            <a:spLocks noChangeArrowheads="1"/>
          </p:cNvSpPr>
          <p:nvPr/>
        </p:nvSpPr>
        <p:spPr bwMode="auto">
          <a:xfrm>
            <a:off x="2214546" y="357166"/>
            <a:ext cx="685804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Islam.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agama.Hancurkanlah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4" name="Rectangle 3"/>
          <p:cNvSpPr/>
          <p:nvPr/>
        </p:nvSpPr>
        <p:spPr>
          <a:xfrm>
            <a:off x="857256" y="214290"/>
            <a:ext cx="214310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0"/>
          <p:cNvSpPr txBox="1">
            <a:spLocks noChangeArrowheads="1"/>
          </p:cNvSpPr>
          <p:nvPr/>
        </p:nvSpPr>
        <p:spPr bwMode="auto">
          <a:xfrm>
            <a:off x="285720" y="857232"/>
            <a:ext cx="8572527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Dosa-dosa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Saudara-saudara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Terdahulu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Janganlah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Biarkan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Kedengkian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Terhadap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Beriman.Sesungguhnya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Penyantun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Penyayang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8694" y="214290"/>
            <a:ext cx="214310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785786" y="642918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928694" y="214290"/>
            <a:ext cx="214310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1762205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56" y="514336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756" y="714356"/>
            <a:ext cx="8915400" cy="571504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Agung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Atas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Pohonlah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Lebih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Besar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Faedah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Kesannya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Dan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Mengetahui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Apa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Kerjakan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8596" y="71414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1214422"/>
            <a:ext cx="8572560" cy="2308324"/>
          </a:xfrm>
          <a:prstGeom prst="rect">
            <a:avLst/>
          </a:prstGeom>
          <a:solidFill>
            <a:srgbClr val="990000">
              <a:alpha val="1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هَذَا النَّبِيِّ الْكَرِيْمِ سَيِّدِنَا مُحَمَّدٍ وَعَلَى آلِهِ وَصَحْبِهِ وَمَنْ تَبِعَهُمْ بِإِحْسَانٍ ِإلَى يَوْمِ الدِّيْنِ.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718" y="3731975"/>
            <a:ext cx="8763000" cy="2677656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mulia</a:t>
            </a:r>
            <a:r>
              <a:rPr lang="en-US" sz="28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ini</a:t>
            </a:r>
            <a:r>
              <a:rPr lang="en-US" sz="28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</a:t>
            </a:r>
            <a:r>
              <a:rPr lang="en-US" sz="28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8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yang </a:t>
            </a:r>
            <a:r>
              <a:rPr lang="en-US" sz="28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mengikutnya</a:t>
            </a:r>
            <a:r>
              <a:rPr lang="en-US" sz="28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8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28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28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190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0" y="214290"/>
            <a:ext cx="9144000" cy="1571636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>
                  <a:solidFill>
                    <a:schemeClr val="bg1"/>
                  </a:solidFill>
                </a:ln>
                <a:solidFill>
                  <a:srgbClr val="00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أقيموا الصلاة..........</a:t>
            </a:r>
          </a:p>
          <a:p>
            <a:pPr algn="ctr"/>
            <a:r>
              <a:rPr lang="en-US" sz="4800" b="1" dirty="0" err="1" smtClean="0">
                <a:ln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Dirikanlah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b="1" dirty="0" err="1" smtClean="0">
                <a:ln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solat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……..</a:t>
            </a:r>
            <a:endParaRPr lang="ms-MY" sz="4800" b="1" dirty="0">
              <a:ln>
                <a:solidFill>
                  <a:schemeClr val="bg1"/>
                </a:solidFill>
              </a:ln>
              <a:solidFill>
                <a:srgbClr val="FF0066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85720" y="1872405"/>
            <a:ext cx="8858280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betulkan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termasuk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kesempurnaan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GB" sz="4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348" y="201019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93579"/>
            <a:ext cx="9144000" cy="1938992"/>
          </a:xfrm>
          <a:prstGeom prst="rect">
            <a:avLst/>
          </a:prstGeom>
          <a:solidFill>
            <a:srgbClr val="0070C0">
              <a:alpha val="1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فَيَا عِبَادَ اللهِ، اتَّقُوْا اللهَ، وَأُوْصِيْكُمْ وَإِيَّايَ بِتَقْوَى اللهِ، فَقَدْ فَازَ الْمُتَّقُوْنَ</a:t>
            </a:r>
            <a:endParaRPr lang="ms-MY" sz="60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52800"/>
            <a:ext cx="9144000" cy="2554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Allah,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Taala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diwasiatkan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kepadamu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838200" y="5048272"/>
            <a:ext cx="7877204" cy="1309686"/>
          </a:xfrm>
          <a:prstGeom prst="roundRect">
            <a:avLst>
              <a:gd name="adj" fmla="val 5671"/>
            </a:avLst>
          </a:prstGeom>
          <a:solidFill>
            <a:srgbClr val="0066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Mendapat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limpahan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rahmat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kebahagiaan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endParaRPr lang="en-US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0" name="Curved Down Arrow 19"/>
          <p:cNvSpPr/>
          <p:nvPr/>
        </p:nvSpPr>
        <p:spPr>
          <a:xfrm rot="2550605">
            <a:off x="5736437" y="3540186"/>
            <a:ext cx="2506848" cy="1249981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71538" y="1214422"/>
            <a:ext cx="7620000" cy="1524000"/>
          </a:xfrm>
          <a:prstGeom prst="roundRect">
            <a:avLst>
              <a:gd name="adj" fmla="val 4728"/>
            </a:avLst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perspectiveHeroicExtremeLeftFacing"/>
              <a:lightRig rig="threePt" dir="t"/>
            </a:scene3d>
          </a:bodyPr>
          <a:lstStyle/>
          <a:p>
            <a:pPr algn="ctr"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Laksanakan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jauhi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5786" y="21429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Curved Down Arrow 6"/>
          <p:cNvSpPr/>
          <p:nvPr/>
        </p:nvSpPr>
        <p:spPr>
          <a:xfrm rot="19049395" flipV="1">
            <a:off x="6093627" y="2540053"/>
            <a:ext cx="2506848" cy="1249981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1406" y="3071810"/>
            <a:ext cx="6643734" cy="128588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algn="ctr">
              <a:defRPr/>
            </a:pP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Bersyukur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Tingkatkan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Ketakwaan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3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04866" y="21429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Pengenalan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571604" y="1428736"/>
            <a:ext cx="6786610" cy="1285884"/>
          </a:xfrm>
          <a:prstGeom prst="snip2DiagRect">
            <a:avLst/>
          </a:prstGeom>
          <a:gradFill flip="none" rotWithShape="1">
            <a:gsLst>
              <a:gs pos="0">
                <a:srgbClr val="6600FF">
                  <a:shade val="30000"/>
                  <a:satMod val="115000"/>
                </a:srgbClr>
              </a:gs>
              <a:gs pos="50000">
                <a:srgbClr val="6600FF">
                  <a:shade val="67500"/>
                  <a:satMod val="115000"/>
                </a:srgbClr>
              </a:gs>
              <a:gs pos="100000">
                <a:srgbClr val="6600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Pencapaian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terbaik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akademik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UPSR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PMR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6918" y="4953000"/>
            <a:ext cx="7162800" cy="1524000"/>
          </a:xfrm>
          <a:prstGeom prst="rect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Meraih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perancangan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pentadbiran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pendidikan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negeri</a:t>
            </a:r>
            <a:endParaRPr lang="en-US" sz="2800" dirty="0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warga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pendidik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Curved Left Arrow 12"/>
          <p:cNvSpPr/>
          <p:nvPr/>
        </p:nvSpPr>
        <p:spPr>
          <a:xfrm flipH="1">
            <a:off x="357158" y="3733800"/>
            <a:ext cx="1447800" cy="2209800"/>
          </a:xfrm>
          <a:prstGeom prst="curvedLeftArrow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 flipH="1" flipV="1">
            <a:off x="357158" y="1643050"/>
            <a:ext cx="1447800" cy="2209800"/>
          </a:xfrm>
          <a:prstGeom prst="curvedLeftArrow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857224" y="3143248"/>
            <a:ext cx="5143536" cy="1433514"/>
          </a:xfrm>
          <a:prstGeom prst="snip2SameRect">
            <a:avLst>
              <a:gd name="adj1" fmla="val 25365"/>
              <a:gd name="adj2" fmla="val 23182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TERENGGANU</a:t>
            </a:r>
            <a:endParaRPr lang="ms-MY" sz="36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04866" y="21429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Tanggal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pada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16hb MEI ……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500166" y="4143380"/>
            <a:ext cx="6357982" cy="1285884"/>
          </a:xfrm>
          <a:prstGeom prst="snip2DiagRect">
            <a:avLst>
              <a:gd name="adj1" fmla="val 18316"/>
              <a:gd name="adj2" fmla="val 16667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Meraikan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Warga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Pendidik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</a:p>
        </p:txBody>
      </p:sp>
      <p:sp>
        <p:nvSpPr>
          <p:cNvPr id="16" name="Curved Left Arrow 15"/>
          <p:cNvSpPr/>
          <p:nvPr/>
        </p:nvSpPr>
        <p:spPr>
          <a:xfrm rot="8932313" flipH="1" flipV="1">
            <a:off x="6453917" y="1681241"/>
            <a:ext cx="2076025" cy="2953909"/>
          </a:xfrm>
          <a:prstGeom prst="curvedLeftArrow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642910" y="1785926"/>
            <a:ext cx="6786610" cy="1433514"/>
          </a:xfrm>
          <a:prstGeom prst="snip2SameRect">
            <a:avLst>
              <a:gd name="adj1" fmla="val 25365"/>
              <a:gd name="adj2" fmla="val 23182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SAMBUTAN HARI GURU</a:t>
            </a:r>
            <a:endParaRPr lang="ms-MY" sz="36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</TotalTime>
  <Words>1535</Words>
  <Application>Microsoft Office PowerPoint</Application>
  <PresentationFormat>On-screen Show (4:3)</PresentationFormat>
  <Paragraphs>209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User</cp:lastModifiedBy>
  <cp:revision>141</cp:revision>
  <dcterms:created xsi:type="dcterms:W3CDTF">2010-02-22T05:10:49Z</dcterms:created>
  <dcterms:modified xsi:type="dcterms:W3CDTF">2011-05-12T01:12:35Z</dcterms:modified>
</cp:coreProperties>
</file>